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466" r:id="rId4"/>
    <p:sldId id="500" r:id="rId5"/>
    <p:sldId id="513" r:id="rId6"/>
    <p:sldId id="541" r:id="rId7"/>
    <p:sldId id="542" r:id="rId8"/>
    <p:sldId id="543" r:id="rId9"/>
    <p:sldId id="544" r:id="rId10"/>
    <p:sldId id="510" r:id="rId11"/>
    <p:sldId id="545" r:id="rId12"/>
    <p:sldId id="555" r:id="rId13"/>
    <p:sldId id="553" r:id="rId14"/>
    <p:sldId id="554" r:id="rId15"/>
    <p:sldId id="515" r:id="rId16"/>
    <p:sldId id="506" r:id="rId17"/>
    <p:sldId id="546" r:id="rId18"/>
    <p:sldId id="522" r:id="rId19"/>
    <p:sldId id="518" r:id="rId20"/>
    <p:sldId id="523" r:id="rId21"/>
    <p:sldId id="547" r:id="rId22"/>
    <p:sldId id="548" r:id="rId23"/>
    <p:sldId id="526" r:id="rId24"/>
    <p:sldId id="527" r:id="rId25"/>
    <p:sldId id="507" r:id="rId26"/>
    <p:sldId id="531" r:id="rId27"/>
    <p:sldId id="532" r:id="rId28"/>
    <p:sldId id="536" r:id="rId29"/>
    <p:sldId id="533" r:id="rId30"/>
    <p:sldId id="538" r:id="rId31"/>
    <p:sldId id="537" r:id="rId32"/>
    <p:sldId id="535" r:id="rId33"/>
    <p:sldId id="534" r:id="rId34"/>
    <p:sldId id="540" r:id="rId35"/>
    <p:sldId id="539" r:id="rId36"/>
    <p:sldId id="549" r:id="rId37"/>
    <p:sldId id="556" r:id="rId38"/>
    <p:sldId id="557" r:id="rId39"/>
    <p:sldId id="550" r:id="rId40"/>
    <p:sldId id="505" r:id="rId41"/>
    <p:sldId id="503" r:id="rId42"/>
    <p:sldId id="551" r:id="rId43"/>
    <p:sldId id="352" r:id="rId44"/>
    <p:sldId id="552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44441F7-DAA2-4B43-A2D1-DC8447CB2C1A}">
          <p14:sldIdLst>
            <p14:sldId id="394"/>
            <p14:sldId id="466"/>
            <p14:sldId id="500"/>
          </p14:sldIdLst>
        </p14:section>
        <p14:section name="First Class Functions" id="{9BA3E91B-F401-4CC1-B406-CD9D2A567CC1}">
          <p14:sldIdLst>
            <p14:sldId id="513"/>
            <p14:sldId id="541"/>
            <p14:sldId id="542"/>
            <p14:sldId id="543"/>
            <p14:sldId id="544"/>
            <p14:sldId id="510"/>
            <p14:sldId id="545"/>
            <p14:sldId id="555"/>
            <p14:sldId id="553"/>
            <p14:sldId id="554"/>
            <p14:sldId id="515"/>
          </p14:sldIdLst>
        </p14:section>
        <p14:section name="Immediately-Invoked Function Expressions (IIFE)" id="{D05F78DD-05D5-497B-8B4D-EF7E869E6952}">
          <p14:sldIdLst>
            <p14:sldId id="506"/>
            <p14:sldId id="546"/>
            <p14:sldId id="522"/>
            <p14:sldId id="518"/>
            <p14:sldId id="523"/>
            <p14:sldId id="547"/>
            <p14:sldId id="548"/>
            <p14:sldId id="526"/>
            <p14:sldId id="527"/>
          </p14:sldIdLst>
        </p14:section>
        <p14:section name="Using this, call, apply and bind" id="{BB28C600-C2CB-48E9-A7B3-7F9C010E3460}">
          <p14:sldIdLst>
            <p14:sldId id="507"/>
            <p14:sldId id="531"/>
            <p14:sldId id="532"/>
            <p14:sldId id="536"/>
            <p14:sldId id="533"/>
            <p14:sldId id="538"/>
            <p14:sldId id="537"/>
            <p14:sldId id="535"/>
            <p14:sldId id="534"/>
            <p14:sldId id="540"/>
            <p14:sldId id="539"/>
            <p14:sldId id="549"/>
            <p14:sldId id="556"/>
            <p14:sldId id="557"/>
            <p14:sldId id="550"/>
            <p14:sldId id="505"/>
          </p14:sldIdLst>
        </p14:section>
        <p14:section name="Conslusion" id="{A7F7865F-9D3B-48F3-80D7-A4518D81B4A7}">
          <p14:sldIdLst>
            <p14:sldId id="503"/>
            <p14:sldId id="551"/>
            <p14:sldId id="352"/>
            <p14:sldId id="55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84" d="100"/>
          <a:sy n="84" d="100"/>
        </p:scale>
        <p:origin x="-62" y="-1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3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22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First-Class Functions, Function Expressions, IIFE, this, call, apply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0333" y="3631664"/>
            <a:ext cx="153676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9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2914" y="4267200"/>
            <a:ext cx="4676223" cy="1799802"/>
          </a:xfrm>
        </p:spPr>
      </p:pic>
      <p:sp>
        <p:nvSpPr>
          <p:cNvPr id="17" name="TextBox 16"/>
          <p:cNvSpPr txBox="1"/>
          <p:nvPr/>
        </p:nvSpPr>
        <p:spPr>
          <a:xfrm rot="570506">
            <a:off x="7125841" y="4592665"/>
            <a:ext cx="2162041" cy="111304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</a:t>
            </a:r>
          </a:p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349" y="1066800"/>
            <a:ext cx="10688609" cy="41807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console.log("Sum = "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arr.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a,b) =&gt;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b));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console.log("Min = "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arr.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a,b) =&gt;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Math.min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(a,b)));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("Max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endParaRPr lang="en-US" sz="25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arr.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((a,b)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Math.max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(a,b)));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5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console.log("Product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 + arr.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((a,b)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* b));</a:t>
            </a:r>
            <a:endParaRPr lang="en-US" sz="25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console.log("Join = "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arr.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a,b) =&gt;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''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150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73950" y="5410200"/>
            <a:ext cx="7793008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([2, 3, 10, 5])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47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of the parameters </a:t>
            </a:r>
            <a:r>
              <a:rPr lang="en-US" dirty="0"/>
              <a:t>of a function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fixed value</a:t>
            </a:r>
          </a:p>
          <a:p>
            <a:r>
              <a:rPr lang="en-US" dirty="0"/>
              <a:t>Pass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remaining parameters </a:t>
            </a:r>
            <a:r>
              <a:rPr lang="en-US" dirty="0"/>
              <a:t>when a final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is needed</a:t>
            </a:r>
          </a:p>
          <a:p>
            <a:pPr lvl="1"/>
            <a:r>
              <a:rPr lang="en-US" dirty="0"/>
              <a:t>The partially applied function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multiple times</a:t>
            </a:r>
          </a:p>
          <a:p>
            <a:r>
              <a:rPr lang="en-US" dirty="0"/>
              <a:t>Example:</a:t>
            </a:r>
          </a:p>
          <a:p>
            <a:pPr>
              <a:spcBef>
                <a:spcPts val="15000"/>
              </a:spcBef>
            </a:pPr>
            <a:r>
              <a:rPr lang="en-US" dirty="0"/>
              <a:t>This helps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fewer bugs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83113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(x, y) = x + 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48112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 =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(1, x)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5751512" y="4489515"/>
            <a:ext cx="685800" cy="692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4186236" y="3879915"/>
            <a:ext cx="381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 first parameter to 1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993531" y="3173221"/>
            <a:ext cx="3276600" cy="968304"/>
          </a:xfrm>
          <a:prstGeom prst="wedgeRoundRectCallout">
            <a:avLst>
              <a:gd name="adj1" fmla="val -50360"/>
              <a:gd name="adj2" fmla="val 948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Same as increment operator (++)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</a:t>
            </a:r>
            <a:r>
              <a:rPr lang="en-US" dirty="0"/>
              <a:t> a function that formats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currency</a:t>
            </a:r>
            <a:r>
              <a:rPr lang="en-US" dirty="0"/>
              <a:t> values</a:t>
            </a:r>
          </a:p>
          <a:p>
            <a:pPr>
              <a:spcBef>
                <a:spcPts val="22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formats dollar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3929" y="1905000"/>
            <a:ext cx="11320966" cy="26557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formatCurrency(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Math.trunc(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result +=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.toFixed(2).substr(-2,2);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result;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else return result + ' '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3929" y="5451072"/>
            <a:ext cx="11320966" cy="1030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formatter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getDollarFormatter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(formatCurrency);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formatter(5345);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$ 5345,00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90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the initial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as parameter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takes only one parameter</a:t>
            </a:r>
          </a:p>
          <a:p>
            <a:pPr>
              <a:spcBef>
                <a:spcPts val="26400"/>
              </a:spcBef>
            </a:pPr>
            <a:r>
              <a:rPr lang="en-US" dirty="0"/>
              <a:t>This is called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 currying</a:t>
            </a:r>
            <a:r>
              <a:rPr lang="en-US" dirty="0"/>
              <a:t>"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 Curry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1012" y="2667000"/>
            <a:ext cx="8686800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getDollarFormatter(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dollarFormatter(value)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(',', '$', true, value);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dollarFormatter;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21287" y="3962056"/>
            <a:ext cx="3429000" cy="1115291"/>
          </a:xfrm>
          <a:prstGeom prst="wedgeRoundRectCallout">
            <a:avLst>
              <a:gd name="adj1" fmla="val -81623"/>
              <a:gd name="adj2" fmla="val -47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result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original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52056" y="2517815"/>
            <a:ext cx="3057356" cy="606386"/>
          </a:xfrm>
          <a:prstGeom prst="wedgeRoundRectCallout">
            <a:avLst>
              <a:gd name="adj1" fmla="val -84993"/>
              <a:gd name="adj2" fmla="val 1271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Fix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Properties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588" y="1295400"/>
            <a:ext cx="10512424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sz="3000" noProof="1">
                <a:solidFill>
                  <a:srgbClr val="FBEEDC"/>
                </a:solidFill>
              </a:rPr>
              <a:t>(arr) { return arr;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(number of arguments)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max</a:t>
            </a:r>
          </a:p>
          <a:p>
            <a:pPr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console.log((function(){}).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(empty string)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588" y="3794670"/>
            <a:ext cx="10512424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 smtClean="0">
                <a:solidFill>
                  <a:srgbClr val="FBEEDC"/>
                </a:solidFill>
              </a:rPr>
              <a:t>() </a:t>
            </a:r>
            <a:r>
              <a:rPr lang="en-US" sz="3000" noProof="1">
                <a:solidFill>
                  <a:srgbClr val="FBEEDC"/>
                </a:solidFill>
              </a:rPr>
              <a:t>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console.log("Caller: " + inner.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caller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 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() };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Caller: function outer()</a:t>
            </a:r>
          </a:p>
        </p:txBody>
      </p:sp>
    </p:spTree>
    <p:extLst>
      <p:ext uri="{BB962C8B-B14F-4D97-AF65-F5344CB8AC3E}">
        <p14:creationId xmlns:p14="http://schemas.microsoft.com/office/powerpoint/2010/main" val="14748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884" y="4072376"/>
            <a:ext cx="8739928" cy="1568497"/>
          </a:xfrm>
        </p:spPr>
        <p:txBody>
          <a:bodyPr/>
          <a:lstStyle/>
          <a:p>
            <a:r>
              <a:rPr lang="en-US" dirty="0"/>
              <a:t>Immediately-Invoked Function Expressions (IIFE)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192" y="5758725"/>
            <a:ext cx="10575313" cy="719034"/>
          </a:xfrm>
        </p:spPr>
        <p:txBody>
          <a:bodyPr/>
          <a:lstStyle/>
          <a:p>
            <a:r>
              <a:rPr lang="en-US" dirty="0"/>
              <a:t>Using IIFE to Hide State</a:t>
            </a:r>
            <a:r>
              <a:rPr lang="bg-BG" dirty="0"/>
              <a:t> </a:t>
            </a:r>
            <a:r>
              <a:rPr lang="en-US" dirty="0"/>
              <a:t>inside a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70" y="1176776"/>
            <a:ext cx="5958555" cy="2512505"/>
          </a:xfrm>
          <a:prstGeom prst="roundRect">
            <a:avLst>
              <a:gd name="adj" fmla="val 6436"/>
            </a:avLst>
          </a:prstGeom>
          <a:effectLst>
            <a:softEdge rad="31750"/>
          </a:effectLst>
          <a:scene3d>
            <a:camera prst="perspectiveAbove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7928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Immediately-Invoked Function Expressions </a:t>
            </a:r>
            <a:r>
              <a:rPr lang="en-US" dirty="0"/>
              <a:t>(IIFE)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/>
              <a:t> function expression</a:t>
            </a:r>
          </a:p>
          <a:p>
            <a:pPr lvl="1"/>
            <a:r>
              <a:rPr lang="en-US" dirty="0"/>
              <a:t>Invoke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</a:t>
            </a:r>
            <a:r>
              <a:rPr lang="en-US" dirty="0"/>
              <a:t> after declaration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IIFE?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7" y="3412719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())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7" y="4374624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3436" y="5338283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iife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console.log("invoked!");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75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2895600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for (let x of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);</a:t>
            </a:r>
          </a:p>
          <a:p>
            <a:endParaRPr lang="en-US" sz="3200" noProof="1">
              <a:solidFill>
                <a:srgbClr val="FBEEDC"/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"sum"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 visible in the current scope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1610380"/>
            <a:ext cx="10366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 = [10, 20, 30];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 (2)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6" y="1333500"/>
            <a:ext cx="10366376" cy="49090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([10, 20, 30]);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function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variable is "hidden" 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12019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Solution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09636" y="1447800"/>
            <a:ext cx="10366376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</a:t>
            </a:r>
            <a:r>
              <a:rPr lang="en-US" sz="3200" noProof="1">
                <a:solidFill>
                  <a:srgbClr val="FBEEDC"/>
                </a:solidFill>
              </a:rPr>
              <a:t>[10, 20, 30]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Nothing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are "hidden" in annonymous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012" y="1905000"/>
            <a:ext cx="28296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IIFE</a:t>
            </a:r>
          </a:p>
        </p:txBody>
      </p:sp>
    </p:spTree>
    <p:extLst>
      <p:ext uri="{BB962C8B-B14F-4D97-AF65-F5344CB8AC3E}">
        <p14:creationId xmlns:p14="http://schemas.microsoft.com/office/powerpoint/2010/main" val="24748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First Class Functions in </a:t>
            </a:r>
            <a:r>
              <a:rPr lang="en-US" dirty="0" smtClean="0"/>
              <a:t>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Higher-Order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Partial Application and Currying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Immediately-Invoked</a:t>
            </a:r>
            <a:br>
              <a:rPr lang="en-US" dirty="0"/>
            </a:br>
            <a:r>
              <a:rPr lang="en-US" dirty="0"/>
              <a:t>Function Expressions (IIFE)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Context: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212" y="94744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836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35" y="41910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JS a 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another function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is preserved in the outer function, a.k.a.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2632770"/>
            <a:ext cx="73183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noProof="1">
                <a:solidFill>
                  <a:srgbClr val="FBEEDC"/>
                </a:solidFill>
              </a:rPr>
              <a:t>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32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228012" y="2632770"/>
            <a:ext cx="289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</p:txBody>
      </p:sp>
    </p:spTree>
    <p:extLst>
      <p:ext uri="{BB962C8B-B14F-4D97-AF65-F5344CB8AC3E}">
        <p14:creationId xmlns:p14="http://schemas.microsoft.com/office/powerpoint/2010/main" val="2711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string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Command Processor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removeStart 3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removeEnd 4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loa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13795"/>
            <a:ext cx="10671176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commandProcessor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text = '';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newText</a:t>
            </a:r>
            <a:r>
              <a:rPr lang="en-US" sz="2800" noProof="1">
                <a:solidFill>
                  <a:srgbClr val="FBEEDC"/>
                </a:solidFill>
              </a:rPr>
              <a:t>) =&gt; text += newText,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removeStart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text.slice(count),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text.slice(0, text.length - 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() =&gt; console.log(text)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06680" y="1841679"/>
            <a:ext cx="4172288" cy="885426"/>
          </a:xfrm>
          <a:prstGeom prst="wedgeRoundRectCallout">
            <a:avLst>
              <a:gd name="adj1" fmla="val -74498"/>
              <a:gd name="adj2" fmla="val 358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with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functions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as 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1282"/>
            <a:ext cx="10975976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processCommands(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0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0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>
                <a:solidFill>
                  <a:srgbClr val="FBEEDC"/>
                </a:solidFill>
              </a:rPr>
              <a:t> (let cmd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let 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0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commandProcessor[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851737"/>
            <a:ext cx="1097597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processCommands(['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123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45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removeStart 2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removeEnd 1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']);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61" y="4856480"/>
            <a:ext cx="10815551" cy="820600"/>
          </a:xfrm>
        </p:spPr>
        <p:txBody>
          <a:bodyPr/>
          <a:lstStyle/>
          <a:p>
            <a:r>
              <a:rPr lang="en-US" dirty="0"/>
              <a:t>Function "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"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061" y="5754968"/>
            <a:ext cx="10815551" cy="719034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826105" y="1159155"/>
            <a:ext cx="6541462" cy="3184245"/>
            <a:chOff x="2327804" y="838200"/>
            <a:chExt cx="7195608" cy="350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957" r="-46957"/>
            <a:stretch/>
          </p:blipFill>
          <p:spPr>
            <a:xfrm>
              <a:off x="2327804" y="838200"/>
              <a:ext cx="7195608" cy="3502670"/>
            </a:xfrm>
            <a:prstGeom prst="roundRect">
              <a:avLst>
                <a:gd name="adj" fmla="val 2250"/>
              </a:avLst>
            </a:prstGeom>
            <a:solidFill>
              <a:schemeClr val="tx1"/>
            </a:solidFill>
          </p:spPr>
        </p:pic>
        <p:sp>
          <p:nvSpPr>
            <p:cNvPr id="5" name="TextBox 4"/>
            <p:cNvSpPr txBox="1"/>
            <p:nvPr/>
          </p:nvSpPr>
          <p:spPr>
            <a:xfrm rot="274334">
              <a:off x="7830070" y="1459160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21160575">
              <a:off x="2637527" y="2457209"/>
              <a:ext cx="2093695" cy="89202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365552">
              <a:off x="7827159" y="3174412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1446267">
              <a:off x="3668766" y="3543572"/>
              <a:ext cx="1730326" cy="60926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74334">
              <a:off x="2611220" y="1288365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context</a:t>
            </a:r>
            <a:r>
              <a:rPr lang="en-US" dirty="0"/>
              <a:t> is the object that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owns</a:t>
            </a:r>
            <a:r>
              <a:rPr lang="en-US" dirty="0"/>
              <a:t>" the currently executed code</a:t>
            </a:r>
          </a:p>
          <a:p>
            <a:pPr lvl="1"/>
            <a:r>
              <a:rPr lang="en-US" dirty="0"/>
              <a:t>Function context ==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" object</a:t>
            </a:r>
          </a:p>
          <a:p>
            <a:pPr lvl="1"/>
            <a:r>
              <a:rPr lang="en-US" dirty="0"/>
              <a:t>Depends on how the function is invoked</a:t>
            </a:r>
          </a:p>
          <a:p>
            <a:pPr lvl="2"/>
            <a:r>
              <a:rPr lang="en-US" dirty="0"/>
              <a:t>Global invoke: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object.function()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domElement.event()</a:t>
            </a:r>
          </a:p>
          <a:p>
            <a:pPr lvl="2"/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Context?</a:t>
            </a:r>
          </a:p>
        </p:txBody>
      </p:sp>
    </p:spTree>
    <p:extLst>
      <p:ext uri="{BB962C8B-B14F-4D97-AF65-F5344CB8AC3E}">
        <p14:creationId xmlns:p14="http://schemas.microsoft.com/office/powerpoint/2010/main" val="28710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183640"/>
            <a:ext cx="10049945" cy="2115176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indow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the global context)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6" name="Shape 273"/>
          <p:cNvSpPr/>
          <p:nvPr/>
        </p:nvSpPr>
        <p:spPr>
          <a:xfrm>
            <a:off x="1065211" y="3716981"/>
            <a:ext cx="10049946" cy="260761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'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use strict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missing)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9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Object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447800"/>
            <a:ext cx="10049945" cy="454661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func()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47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Objects</a:t>
            </a:r>
          </a:p>
        </p:txBody>
      </p:sp>
      <p:sp>
        <p:nvSpPr>
          <p:cNvPr id="5" name="Shape 283"/>
          <p:cNvSpPr/>
          <p:nvPr/>
        </p:nvSpPr>
        <p:spPr>
          <a:xfrm>
            <a:off x="756241" y="1123950"/>
            <a:ext cx="10676343" cy="3161617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'Todor',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function ()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"this" refers to "obj"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console.log(obj.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Todor</a:t>
            </a:r>
          </a:p>
        </p:txBody>
      </p:sp>
      <p:sp>
        <p:nvSpPr>
          <p:cNvPr id="6" name="Shape 273"/>
          <p:cNvSpPr/>
          <p:nvPr/>
        </p:nvSpPr>
        <p:spPr>
          <a:xfrm>
            <a:off x="768985" y="4512795"/>
            <a:ext cx="10663599" cy="18689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car 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Car {}</a:t>
            </a:r>
            <a:endParaRPr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25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Inner Function</a:t>
            </a:r>
          </a:p>
        </p:txBody>
      </p:sp>
      <p:sp>
        <p:nvSpPr>
          <p:cNvPr id="6" name="Shape 273"/>
          <p:cNvSpPr/>
          <p:nvPr/>
        </p:nvSpPr>
        <p:spPr>
          <a:xfrm>
            <a:off x="904357" y="1295400"/>
            <a:ext cx="10371656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Object {name: "Peter"}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function inner()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Window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name: 'Peter',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9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Arrow Function</a:t>
            </a:r>
          </a:p>
        </p:txBody>
      </p:sp>
      <p:sp>
        <p:nvSpPr>
          <p:cNvPr id="7" name="Shape 273"/>
          <p:cNvSpPr/>
          <p:nvPr/>
        </p:nvSpPr>
        <p:spPr>
          <a:xfrm>
            <a:off x="1065212" y="1371600"/>
            <a:ext cx="10049945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let inner = 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697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DOM Events</a:t>
            </a:r>
          </a:p>
        </p:txBody>
      </p:sp>
      <p:sp>
        <p:nvSpPr>
          <p:cNvPr id="8" name="Shape 273"/>
          <p:cNvSpPr/>
          <p:nvPr/>
        </p:nvSpPr>
        <p:spPr>
          <a:xfrm>
            <a:off x="680041" y="1447800"/>
            <a:ext cx="10672171" cy="100718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onclick="alert(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10" name="Shape 273"/>
          <p:cNvSpPr/>
          <p:nvPr/>
        </p:nvSpPr>
        <p:spPr>
          <a:xfrm>
            <a:off x="680041" y="28291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f(btn) { alert(btn);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Shape 273"/>
          <p:cNvSpPr/>
          <p:nvPr/>
        </p:nvSpPr>
        <p:spPr>
          <a:xfrm>
            <a:off x="680041" y="46579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f() { alert(this);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Window]"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64353" y="5301051"/>
            <a:ext cx="3416470" cy="1153484"/>
          </a:xfrm>
          <a:prstGeom prst="wedgeRoundRectCallout">
            <a:avLst>
              <a:gd name="adj1" fmla="val -64232"/>
              <a:gd name="adj2" fmla="val -102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Avoided by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addEventListener</a:t>
            </a:r>
          </a:p>
        </p:txBody>
      </p:sp>
    </p:spTree>
    <p:extLst>
      <p:ext uri="{BB962C8B-B14F-4D97-AF65-F5344CB8AC3E}">
        <p14:creationId xmlns:p14="http://schemas.microsoft.com/office/powerpoint/2010/main" val="29705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Call and Apply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5400"/>
            <a:ext cx="10800182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"now");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now</a:t>
            </a:r>
          </a:p>
          <a:p>
            <a:pPr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["again"]);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again</a:t>
            </a:r>
          </a:p>
        </p:txBody>
      </p:sp>
    </p:spTree>
    <p:extLst>
      <p:ext uri="{BB962C8B-B14F-4D97-AF65-F5344CB8AC3E}">
        <p14:creationId xmlns:p14="http://schemas.microsoft.com/office/powerpoint/2010/main" val="39643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of numbers,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Solution: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Max Number in Array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212" y="1943100"/>
            <a:ext cx="914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-2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4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23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10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1923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722812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9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50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5199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50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58499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281986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-8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-1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079122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-1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9409154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Shape 273"/>
          <p:cNvSpPr/>
          <p:nvPr/>
        </p:nvSpPr>
        <p:spPr>
          <a:xfrm>
            <a:off x="704430" y="4876800"/>
            <a:ext cx="10800182" cy="16394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144000">
            <a:spAutoFit/>
          </a:bodyPr>
          <a:lstStyle/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maxElement(arr) {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return Math.max.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arr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6412" y="6001517"/>
            <a:ext cx="8458200" cy="51473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https://judge.softuni.bg/Contests/330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4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Bind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6560"/>
            <a:ext cx="10800182" cy="4915943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helloIvan = 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(ivan);</a:t>
            </a:r>
          </a:p>
          <a:p>
            <a:pPr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helloIvan("from me");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from me</a:t>
            </a:r>
          </a:p>
        </p:txBody>
      </p:sp>
    </p:spTree>
    <p:extLst>
      <p:ext uri="{BB962C8B-B14F-4D97-AF65-F5344CB8AC3E}">
        <p14:creationId xmlns:p14="http://schemas.microsoft.com/office/powerpoint/2010/main" val="40822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with array of strings</a:t>
            </a:r>
          </a:p>
          <a:p>
            <a:r>
              <a:rPr lang="en-US" dirty="0"/>
              <a:t>When "Show Next"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clicked</a:t>
            </a:r>
            <a:r>
              <a:rPr lang="en-US" dirty="0"/>
              <a:t>, remove first element from array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US" dirty="0"/>
              <a:t> it inside an article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1013" y="3133994"/>
            <a:ext cx="3676909" cy="3419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4763" y="3128558"/>
            <a:ext cx="3753050" cy="3424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/>
          <p:cNvSpPr/>
          <p:nvPr/>
        </p:nvSpPr>
        <p:spPr>
          <a:xfrm>
            <a:off x="5775149" y="4523709"/>
            <a:ext cx="562388" cy="63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46439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 (2)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137169"/>
            <a:ext cx="10800182" cy="5346830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&lt;meta charset="UTF-8"&gt;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&lt;title&gt;Next Article&lt;/title&gt;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&lt;style&gt;div{width:600px; text-align: center; font-size: 1.5em} article{border: 2px solid blue; padding: 2em; margin: 1em}&lt;/style&gt;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src="https://code.jquery.com/jquery-3.1.1.min.js" integrity="sha256-hVVnYaiADRTO2PzUGmuLJr8BLUSjGIZsDYGmIJLv2b8=" crossorigin="anonymous"&gt;&lt;/script&gt;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 id="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&lt;div&gt;&lt;button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()"&gt;Show Next Article&lt;/button&gt;&lt;/div&gt;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9804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Next Article (3)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824783"/>
            <a:ext cx="10800182" cy="445427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 {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// TODO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lang="en-US" sz="20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articles = [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are the most popular pet in the United States: There are 88 million pet cats and 74 million dogs.",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group of cats is called a clowder.",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have over 20 muscles that control their ears.",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cat has been mayor of Talkeetna, Alaska, for 15 years. His name is Stubbs.",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"The world's largest cat measured 48.5 inches long."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5" name="Shape 273"/>
          <p:cNvSpPr/>
          <p:nvPr/>
        </p:nvSpPr>
        <p:spPr>
          <a:xfrm>
            <a:off x="694321" y="1371600"/>
            <a:ext cx="10800182" cy="453183"/>
          </a:xfrm>
          <a:prstGeom prst="rect">
            <a:avLst/>
          </a:prstGeom>
          <a:solidFill>
            <a:srgbClr val="D9D5C7">
              <a:alpha val="60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 algn="ctr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41146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Next Article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4" y="1143000"/>
            <a:ext cx="10943998" cy="519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getArticleGenerator(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contentHolder = $('#content');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function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(articles.length &gt; 0)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article = $('&lt;article&gt;');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article.append($(`&lt;p&gt;${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shift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()}&lt;/p&gt;`));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contentHolder.append(article);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7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Working with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275400"/>
            <a:ext cx="8938472" cy="820600"/>
          </a:xfrm>
        </p:spPr>
        <p:txBody>
          <a:bodyPr/>
          <a:lstStyle/>
          <a:p>
            <a:r>
              <a:rPr lang="en-US" dirty="0"/>
              <a:t>First Class Functions in 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48663" y="1447800"/>
            <a:ext cx="10195995" cy="3312075"/>
            <a:chOff x="948663" y="1378015"/>
            <a:chExt cx="10195995" cy="3153260"/>
          </a:xfrm>
        </p:grpSpPr>
        <p:pic>
          <p:nvPicPr>
            <p:cNvPr id="7" name="Picture Placeholder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63" y="1378015"/>
              <a:ext cx="10195995" cy="31532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8" name="TextBox 7"/>
            <p:cNvSpPr txBox="1"/>
            <p:nvPr/>
          </p:nvSpPr>
          <p:spPr>
            <a:xfrm rot="451930">
              <a:off x="1363120" y="1797433"/>
              <a:ext cx="4936824" cy="2545060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First Class</a:t>
              </a:r>
            </a:p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 JS functions are objects (first-class functions)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IIFE is immediately-invoked anonymous function</a:t>
            </a:r>
          </a:p>
          <a:p>
            <a:pPr lvl="1"/>
            <a:r>
              <a:rPr lang="en-US" sz="3000" dirty="0"/>
              <a:t>Encapsulates JS code + data (state)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function context </a:t>
            </a:r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200" dirty="0"/>
              <a:t>" depends on how the function is invoked</a:t>
            </a:r>
          </a:p>
          <a:p>
            <a:pPr lvl="1"/>
            <a:r>
              <a:rPr lang="en-US" sz="3000" dirty="0"/>
              <a:t>Through object, as event-handler, inner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18" y="1673921"/>
            <a:ext cx="2786694" cy="20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847850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963664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94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/>
              <a:t>" mean?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are treated as the same thing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610474"/>
            <a:ext cx="10406566" cy="35617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console.log("Function hello() invoked.");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hello()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200;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48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Declarations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1238656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myfunc1(val)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return val + 1;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3230722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myfunc2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 + 1;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9446" y="5222788"/>
            <a:ext cx="10406566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myfunc3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"val", "return val + 1;");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27812" y="1436974"/>
            <a:ext cx="2209800" cy="1115291"/>
          </a:xfrm>
          <a:prstGeom prst="wedgeRoundRectCallout">
            <a:avLst>
              <a:gd name="adj1" fmla="val -73943"/>
              <a:gd name="adj2" fmla="val -354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3438276"/>
            <a:ext cx="2209800" cy="1115291"/>
          </a:xfrm>
          <a:prstGeom prst="wedgeRoundRectCallout">
            <a:avLst>
              <a:gd name="adj1" fmla="val -72689"/>
              <a:gd name="adj2" fmla="val -379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expression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22756" y="5044416"/>
            <a:ext cx="2286000" cy="1115291"/>
          </a:xfrm>
          <a:prstGeom prst="wedgeRoundRectCallout">
            <a:avLst>
              <a:gd name="adj1" fmla="val -76945"/>
              <a:gd name="adj2" fmla="val -483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0718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functions</a:t>
            </a:r>
            <a:r>
              <a:rPr lang="en-US" dirty="0"/>
              <a:t>" mean?</a:t>
            </a:r>
          </a:p>
          <a:p>
            <a:pPr lvl="1"/>
            <a:r>
              <a:rPr lang="en-US" dirty="0"/>
              <a:t>Take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 as argument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as 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718940"/>
            <a:ext cx="10406566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(functionsArr) {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func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functionsArr)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last = function()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console.error("last");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=&gt; console.info('first'), () =&gt; console.warn('second'), last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966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applies a function over a sequence of elements to produce a single result, a.k.a.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Reducer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514600"/>
            <a:ext cx="1040656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.shift();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nextElement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arr)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(result, nextElement);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result;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35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1000</a:t>
            </a:r>
          </a:p>
        </p:txBody>
      </p:sp>
    </p:spTree>
    <p:extLst>
      <p:ext uri="{BB962C8B-B14F-4D97-AF65-F5344CB8AC3E}">
        <p14:creationId xmlns:p14="http://schemas.microsoft.com/office/powerpoint/2010/main" val="820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array of </a:t>
            </a:r>
            <a:r>
              <a:rPr lang="en-US" dirty="0" smtClean="0"/>
              <a:t>numbers</a:t>
            </a:r>
            <a:endParaRPr lang="en-US" dirty="0"/>
          </a:p>
          <a:p>
            <a:pPr lvl="1"/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function, print its: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173401"/>
            <a:ext cx="790157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14890" y="2957958"/>
            <a:ext cx="297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Product = 300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23105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1842591" y="3955478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2957958"/>
            <a:ext cx="957766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7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870426" y="2957958"/>
            <a:ext cx="353803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29.5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Product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-1050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5-32070.5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7308902" y="39591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108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2341</Words>
  <Application>Microsoft Office PowerPoint</Application>
  <PresentationFormat>Custom</PresentationFormat>
  <Paragraphs>463</Paragraphs>
  <Slides>43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SoftUni 16x9</vt:lpstr>
      <vt:lpstr>Advanced Functions</vt:lpstr>
      <vt:lpstr>Table of Contents</vt:lpstr>
      <vt:lpstr>Have a Question?</vt:lpstr>
      <vt:lpstr>First Class Functions in JS</vt:lpstr>
      <vt:lpstr>First-Class Functions in JS</vt:lpstr>
      <vt:lpstr>Function Declarations in JS</vt:lpstr>
      <vt:lpstr>Higher-Order Functions </vt:lpstr>
      <vt:lpstr>Example: Reducer Function</vt:lpstr>
      <vt:lpstr>Problem: Aggregates</vt:lpstr>
      <vt:lpstr>Solution: Aggregates</vt:lpstr>
      <vt:lpstr>Partial Application</vt:lpstr>
      <vt:lpstr>Problem: Currency Format</vt:lpstr>
      <vt:lpstr>Solution: Currency Format</vt:lpstr>
      <vt:lpstr>Function Properties</vt:lpstr>
      <vt:lpstr>Immediately-Invoked Function Expressions (IIFE)</vt:lpstr>
      <vt:lpstr>What is IIFE?</vt:lpstr>
      <vt:lpstr>IIFE: The Problem</vt:lpstr>
      <vt:lpstr>IIFE: The Problem (2)</vt:lpstr>
      <vt:lpstr>IIFE: The Solution</vt:lpstr>
      <vt:lpstr>Functions Returning Functions</vt:lpstr>
      <vt:lpstr>Problem: String Command Processor</vt:lpstr>
      <vt:lpstr>Solution: String Command Processor</vt:lpstr>
      <vt:lpstr>Solution: String Command Processor (2)</vt:lpstr>
      <vt:lpstr>Function "this" Context</vt:lpstr>
      <vt:lpstr>What is Function Context?</vt:lpstr>
      <vt:lpstr>The Function Context</vt:lpstr>
      <vt:lpstr>The Function Context with Object</vt:lpstr>
      <vt:lpstr>The Function Context for Objects</vt:lpstr>
      <vt:lpstr>The Function Context with Inner Function</vt:lpstr>
      <vt:lpstr>The Function Context with Arrow Function</vt:lpstr>
      <vt:lpstr>The Function Context for DOM Events</vt:lpstr>
      <vt:lpstr>Changing the Context: Call and Apply</vt:lpstr>
      <vt:lpstr>Problem: Max Number in Array</vt:lpstr>
      <vt:lpstr>Changing the Context: Bind</vt:lpstr>
      <vt:lpstr>Problem: Next Article</vt:lpstr>
      <vt:lpstr>Problem: Next Article (2)</vt:lpstr>
      <vt:lpstr>Problem: Next Article (3)</vt:lpstr>
      <vt:lpstr>Solution: Next Article</vt:lpstr>
      <vt:lpstr>Practice: Working with Functions</vt:lpstr>
      <vt:lpstr>Summary</vt:lpstr>
      <vt:lpstr>Advanced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First-Class Functions in 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_NERO_</cp:lastModifiedBy>
  <cp:revision>135</cp:revision>
  <dcterms:created xsi:type="dcterms:W3CDTF">2014-01-02T17:00:34Z</dcterms:created>
  <dcterms:modified xsi:type="dcterms:W3CDTF">2018-06-19T11:32:12Z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